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7" r:id="rId2"/>
    <p:sldId id="300" r:id="rId3"/>
    <p:sldId id="258" r:id="rId4"/>
    <p:sldId id="301" r:id="rId5"/>
    <p:sldId id="305" r:id="rId6"/>
    <p:sldId id="306" r:id="rId7"/>
    <p:sldId id="264" r:id="rId8"/>
    <p:sldId id="309" r:id="rId9"/>
    <p:sldId id="307" r:id="rId10"/>
    <p:sldId id="277" r:id="rId11"/>
    <p:sldId id="272" r:id="rId12"/>
    <p:sldId id="313" r:id="rId13"/>
    <p:sldId id="296"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807"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A2661-4B09-4036-9035-DB2BDAA62EED}" type="datetimeFigureOut">
              <a:rPr lang="en-US" smtClean="0"/>
              <a:pPr/>
              <a:t>3/27/2019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2FDC6-B865-4B44-940F-7C96C940D105}" type="slidenum">
              <a:rPr lang="en-US" smtClean="0"/>
              <a:pPr/>
              <a:t>‹#›</a:t>
            </a:fld>
            <a:endParaRPr lang="en-US" dirty="0"/>
          </a:p>
        </p:txBody>
      </p:sp>
    </p:spTree>
    <p:extLst>
      <p:ext uri="{BB962C8B-B14F-4D97-AF65-F5344CB8AC3E}">
        <p14:creationId xmlns:p14="http://schemas.microsoft.com/office/powerpoint/2010/main" val="34272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7B41FA-425C-471D-BA62-63AA2488C98C}" type="datetimeFigureOut">
              <a:rPr lang="en-US" smtClean="0"/>
              <a:pPr/>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alpha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B41FA-425C-471D-BA62-63AA2488C98C}" type="datetimeFigureOut">
              <a:rPr lang="en-US" smtClean="0"/>
              <a:pPr/>
              <a:t>3/27/2019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8499B-DB13-40AB-A956-7072243E59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p.lasalle.edu/learningsupport/sheekey-writing-center/" TargetMode="External"/><Relationship Id="rId3" Type="http://schemas.openxmlformats.org/officeDocument/2006/relationships/hyperlink" Target="http://library.lasalle.edu/connellyvideos" TargetMode="External"/><Relationship Id="rId7" Type="http://schemas.openxmlformats.org/officeDocument/2006/relationships/hyperlink" Target="http://library.lasalle.edu/research/start-a-paper" TargetMode="External"/><Relationship Id="rId2" Type="http://schemas.openxmlformats.org/officeDocument/2006/relationships/hyperlink" Target="http://www.lasalle.edu/library" TargetMode="External"/><Relationship Id="rId1" Type="http://schemas.openxmlformats.org/officeDocument/2006/relationships/slideLayout" Target="../slideLayouts/slideLayout4.xml"/><Relationship Id="rId6" Type="http://schemas.openxmlformats.org/officeDocument/2006/relationships/hyperlink" Target="http://library.lasalle.edu/services/research-and-instructional-support" TargetMode="External"/><Relationship Id="rId5" Type="http://schemas.openxmlformats.org/officeDocument/2006/relationships/hyperlink" Target="http://library.lasalle.edu/help/distance-learners" TargetMode="External"/><Relationship Id="rId10" Type="http://schemas.openxmlformats.org/officeDocument/2006/relationships/image" Target="../media/image3.jpg"/><Relationship Id="rId4" Type="http://schemas.openxmlformats.org/officeDocument/2006/relationships/hyperlink" Target="http://library.lasalle.edu/apastyle" TargetMode="External"/><Relationship Id="rId9"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b="24437"/>
          <a:stretch>
            <a:fillRect/>
          </a:stretch>
        </p:blipFill>
        <p:spPr bwMode="auto">
          <a:xfrm>
            <a:off x="0" y="0"/>
            <a:ext cx="9144000" cy="2819400"/>
          </a:xfrm>
          <a:prstGeom prst="rect">
            <a:avLst/>
          </a:prstGeom>
          <a:noFill/>
          <a:ln w="9525">
            <a:noFill/>
            <a:miter lim="800000"/>
            <a:headEnd/>
            <a:tailEnd/>
          </a:ln>
          <a:effectLst/>
        </p:spPr>
      </p:pic>
      <p:sp>
        <p:nvSpPr>
          <p:cNvPr id="5" name="Rectangle 4"/>
          <p:cNvSpPr/>
          <p:nvPr/>
        </p:nvSpPr>
        <p:spPr>
          <a:xfrm>
            <a:off x="0" y="2819401"/>
            <a:ext cx="9144000" cy="3970318"/>
          </a:xfrm>
          <a:prstGeom prst="rect">
            <a:avLst/>
          </a:prstGeom>
          <a:solidFill>
            <a:schemeClr val="bg1"/>
          </a:solidFill>
        </p:spPr>
        <p:txBody>
          <a:bodyPr wrap="square" lIns="91440" tIns="45720" rIns="91440" bIns="45720">
            <a:spAutoFit/>
          </a:bodyPr>
          <a:lstStyle/>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Preparing for Capstones</a:t>
            </a:r>
            <a:b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Analytics</a:t>
            </a:r>
          </a:p>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Computer Information Science</a:t>
            </a:r>
          </a:p>
          <a:p>
            <a:pPr algn="ctr"/>
            <a:r>
              <a:rPr lang="en-U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Cybersecurity</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Information Technology Leadership</a:t>
            </a:r>
          </a:p>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Crime Forensics</a:t>
            </a:r>
          </a:p>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Instructional Technology Management</a:t>
            </a:r>
          </a:p>
        </p:txBody>
      </p:sp>
    </p:spTree>
    <p:extLst>
      <p:ext uri="{BB962C8B-B14F-4D97-AF65-F5344CB8AC3E}">
        <p14:creationId xmlns:p14="http://schemas.microsoft.com/office/powerpoint/2010/main" val="35398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2">
              <a:lumMod val="50000"/>
            </a:schemeClr>
          </a:solidFill>
          <a:ln w="12700">
            <a:solidFill>
              <a:schemeClr val="tx1">
                <a:lumMod val="50000"/>
                <a:lumOff val="50000"/>
              </a:schemeClr>
            </a:solidFill>
          </a:ln>
        </p:spPr>
        <p:txBody>
          <a:bodyPr>
            <a:normAutofit/>
          </a:bodyPr>
          <a:lstStyle/>
          <a:p>
            <a:r>
              <a:rPr lang="en-US" b="1" dirty="0">
                <a:solidFill>
                  <a:schemeClr val="bg1"/>
                </a:solidFill>
                <a:latin typeface="Times New Roman" pitchFamily="18" charset="0"/>
                <a:cs typeface="Times New Roman" pitchFamily="18" charset="0"/>
              </a:rPr>
              <a:t>Things to Consider</a:t>
            </a:r>
          </a:p>
        </p:txBody>
      </p:sp>
      <p:sp>
        <p:nvSpPr>
          <p:cNvPr id="3" name="Content Placeholder 2"/>
          <p:cNvSpPr>
            <a:spLocks noGrp="1"/>
          </p:cNvSpPr>
          <p:nvPr>
            <p:ph idx="1"/>
          </p:nvPr>
        </p:nvSpPr>
        <p:spPr>
          <a:solidFill>
            <a:schemeClr val="bg1"/>
          </a:solidFill>
          <a:ln w="19050">
            <a:solidFill>
              <a:schemeClr val="tx1">
                <a:lumMod val="50000"/>
                <a:lumOff val="50000"/>
              </a:schemeClr>
            </a:solidFill>
          </a:ln>
        </p:spPr>
        <p:txBody>
          <a:bodyPr>
            <a:normAutofit/>
          </a:bodyPr>
          <a:lstStyle/>
          <a:p>
            <a:pPr>
              <a:buNone/>
            </a:pPr>
            <a:endParaRPr lang="en-US" dirty="0"/>
          </a:p>
        </p:txBody>
      </p:sp>
      <p:sp>
        <p:nvSpPr>
          <p:cNvPr id="5" name="Content Placeholder 4"/>
          <p:cNvSpPr>
            <a:spLocks noGrp="1"/>
          </p:cNvSpPr>
          <p:nvPr>
            <p:ph sz="half" idx="4294967295"/>
          </p:nvPr>
        </p:nvSpPr>
        <p:spPr>
          <a:xfrm>
            <a:off x="0" y="1600200"/>
            <a:ext cx="9144000" cy="5257800"/>
          </a:xfrm>
          <a:solidFill>
            <a:schemeClr val="bg1"/>
          </a:solidFill>
        </p:spPr>
        <p:txBody>
          <a:bodyPr>
            <a:normAutofit fontScale="92500" lnSpcReduction="20000"/>
          </a:bodyPr>
          <a:lstStyle/>
          <a:p>
            <a:pPr>
              <a:buFont typeface="Wingdings" pitchFamily="2" charset="2"/>
              <a:buChar char="Ø"/>
            </a:pPr>
            <a:r>
              <a:rPr lang="en-US" dirty="0">
                <a:latin typeface="Times New Roman" pitchFamily="18" charset="0"/>
                <a:cs typeface="Times New Roman" pitchFamily="18" charset="0"/>
              </a:rPr>
              <a:t>Presentation will only be scheduled once the final draft of the capstone document is submitted to the review team.</a:t>
            </a:r>
          </a:p>
          <a:p>
            <a:pPr>
              <a:buFont typeface="Wingdings" pitchFamily="2" charset="2"/>
              <a:buChar char="Ø"/>
            </a:pPr>
            <a:r>
              <a:rPr lang="en-US" dirty="0">
                <a:latin typeface="Times New Roman" pitchFamily="18" charset="0"/>
                <a:cs typeface="Times New Roman" pitchFamily="18" charset="0"/>
              </a:rPr>
              <a:t>The review team needs two weeks for reading the capstone document.  The review team may require additional content or research.  This may cause the presentation to be delayed.</a:t>
            </a:r>
          </a:p>
          <a:p>
            <a:pPr>
              <a:buFont typeface="Wingdings" pitchFamily="2" charset="2"/>
              <a:buChar char="Ø"/>
            </a:pPr>
            <a:r>
              <a:rPr lang="en-US" dirty="0">
                <a:latin typeface="Times New Roman" pitchFamily="18" charset="0"/>
                <a:cs typeface="Times New Roman" pitchFamily="18" charset="0"/>
              </a:rPr>
              <a:t>The capstone students should expect at least one week to complete any updates from the review and/or presentation.</a:t>
            </a:r>
          </a:p>
          <a:p>
            <a:pPr>
              <a:buFont typeface="Wingdings" pitchFamily="2" charset="2"/>
              <a:buChar char="Ø"/>
            </a:pPr>
            <a:r>
              <a:rPr lang="en-US" dirty="0">
                <a:latin typeface="Times New Roman" pitchFamily="18" charset="0"/>
                <a:cs typeface="Times New Roman" pitchFamily="18" charset="0"/>
              </a:rPr>
              <a:t>Final grades will not be issued until the final capstone project is reviewed and approved by the faculty adviser and presented to the program director.</a:t>
            </a:r>
          </a:p>
          <a:p>
            <a:pPr>
              <a:buNone/>
            </a:pPr>
            <a:endParaRPr lang="en-US" dirty="0"/>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Completing the Capstone</a:t>
            </a:r>
          </a:p>
        </p:txBody>
      </p:sp>
      <p:sp>
        <p:nvSpPr>
          <p:cNvPr id="6" name="Content Placeholder 4"/>
          <p:cNvSpPr>
            <a:spLocks noGrp="1"/>
          </p:cNvSpPr>
          <p:nvPr>
            <p:ph idx="1"/>
          </p:nvPr>
        </p:nvSpPr>
        <p:spPr>
          <a:xfrm>
            <a:off x="0" y="1447800"/>
            <a:ext cx="9144000" cy="5410200"/>
          </a:xfrm>
          <a:solidFill>
            <a:schemeClr val="bg1"/>
          </a:solidFill>
        </p:spPr>
        <p:txBody>
          <a:bodyPr>
            <a:normAutofit fontScale="62500" lnSpcReduction="20000"/>
          </a:bodyPr>
          <a:lstStyle/>
          <a:p>
            <a:pPr>
              <a:buFont typeface="Wingdings" pitchFamily="2" charset="2"/>
              <a:buChar char="Ø"/>
            </a:pPr>
            <a:r>
              <a:rPr lang="en-US" dirty="0">
                <a:latin typeface="Times New Roman" pitchFamily="18" charset="0"/>
                <a:cs typeface="Times New Roman" pitchFamily="18" charset="0"/>
              </a:rPr>
              <a:t>If you plan to graduate at the end of the semester during which you complete your capstone, you should have your final draft ready for submission to the review team at least two weeks before the start of the final class week.</a:t>
            </a:r>
          </a:p>
          <a:p>
            <a:pPr>
              <a:buFont typeface="Wingdings" pitchFamily="2" charset="2"/>
              <a:buChar char="Ø"/>
            </a:pPr>
            <a:r>
              <a:rPr lang="en-US" dirty="0">
                <a:latin typeface="Times New Roman" pitchFamily="18" charset="0"/>
                <a:cs typeface="Times New Roman" pitchFamily="18" charset="0"/>
              </a:rPr>
              <a:t>If the presentation is not completed and the final draft submitted by the end of final exams, the student completion may need to move to the next semester.</a:t>
            </a:r>
          </a:p>
          <a:p>
            <a:pPr>
              <a:buFont typeface="Wingdings" pitchFamily="2" charset="2"/>
              <a:buChar char="Ø"/>
            </a:pPr>
            <a:r>
              <a:rPr lang="en-US" dirty="0">
                <a:latin typeface="Times New Roman" pitchFamily="18" charset="0"/>
                <a:cs typeface="Times New Roman" pitchFamily="18" charset="0"/>
              </a:rPr>
              <a:t>Failure to complete the capstone in the semester means you may petition your advisor for a grade of I(</a:t>
            </a:r>
            <a:r>
              <a:rPr lang="en-US" dirty="0" err="1">
                <a:latin typeface="Times New Roman" pitchFamily="18" charset="0"/>
                <a:cs typeface="Times New Roman" pitchFamily="18" charset="0"/>
              </a:rPr>
              <a:t>ncomplete</a:t>
            </a:r>
            <a:r>
              <a:rPr lang="en-US" dirty="0">
                <a:latin typeface="Times New Roman" pitchFamily="18" charset="0"/>
                <a:cs typeface="Times New Roman" pitchFamily="18" charset="0"/>
              </a:rPr>
              <a:t>).  You will need to complete an incomplete contract and provide a timeline for completion.  The advisor will decide if this petition will be honored.</a:t>
            </a:r>
          </a:p>
          <a:p>
            <a:pPr>
              <a:buFont typeface="Wingdings" pitchFamily="2" charset="2"/>
              <a:buChar char="Ø"/>
            </a:pPr>
            <a:r>
              <a:rPr lang="en-US" dirty="0">
                <a:latin typeface="Times New Roman" pitchFamily="18" charset="0"/>
                <a:cs typeface="Times New Roman" pitchFamily="18" charset="0"/>
              </a:rPr>
              <a:t>Failure to do any work on the capstone during the registered semester, will result in the student’s earned grade.  Petitions to continue will be evaluated for each student based on the reason submitted for the request. </a:t>
            </a:r>
          </a:p>
          <a:p>
            <a:pPr>
              <a:buFont typeface="Wingdings" pitchFamily="2" charset="2"/>
              <a:buChar char="Ø"/>
            </a:pPr>
            <a:r>
              <a:rPr lang="en-US" dirty="0">
                <a:latin typeface="Times New Roman" pitchFamily="18" charset="0"/>
                <a:cs typeface="Times New Roman" pitchFamily="18" charset="0"/>
              </a:rPr>
              <a:t>If your request is accepted, you will be able to work during the following semester without additional financial obligation.  (No tuition will be charged.)</a:t>
            </a:r>
          </a:p>
          <a:p>
            <a:pPr>
              <a:buFont typeface="Wingdings" pitchFamily="2" charset="2"/>
              <a:buChar char="Ø"/>
            </a:pPr>
            <a:r>
              <a:rPr lang="en-US" dirty="0">
                <a:latin typeface="Times New Roman" pitchFamily="18" charset="0"/>
                <a:cs typeface="Times New Roman" pitchFamily="18" charset="0"/>
              </a:rPr>
              <a:t>Once the capstone requirements are completed, the I(</a:t>
            </a:r>
            <a:r>
              <a:rPr lang="en-US" dirty="0" err="1">
                <a:latin typeface="Times New Roman" pitchFamily="18" charset="0"/>
                <a:cs typeface="Times New Roman" pitchFamily="18" charset="0"/>
              </a:rPr>
              <a:t>ncomplete</a:t>
            </a:r>
            <a:r>
              <a:rPr lang="en-US" dirty="0">
                <a:latin typeface="Times New Roman" pitchFamily="18" charset="0"/>
                <a:cs typeface="Times New Roman" pitchFamily="18" charset="0"/>
              </a:rPr>
              <a:t>) grade will be changed to the grade submitted by the faculty mentor.</a:t>
            </a:r>
          </a:p>
          <a:p>
            <a:pPr>
              <a:buFont typeface="Wingdings" pitchFamily="2" charset="2"/>
              <a:buChar char="Ø"/>
            </a:pPr>
            <a:r>
              <a:rPr lang="en-US" dirty="0">
                <a:latin typeface="Times New Roman" pitchFamily="18" charset="0"/>
                <a:cs typeface="Times New Roman" pitchFamily="18" charset="0"/>
              </a:rPr>
              <a:t>You MUST finish during the successive semester, or the I grade will remain on your transcript and you will need to complete a NEW capstone. </a:t>
            </a:r>
          </a:p>
          <a:p>
            <a:pPr>
              <a:buFont typeface="Wingdings" pitchFamily="2" charset="2"/>
              <a:buChar char="Ø"/>
            </a:pPr>
            <a:r>
              <a:rPr lang="en-US" dirty="0">
                <a:latin typeface="Times New Roman" pitchFamily="18" charset="0"/>
                <a:cs typeface="Times New Roman" pitchFamily="18" charset="0"/>
              </a:rPr>
              <a:t>This means a new project and a restart of the entire process.</a:t>
            </a:r>
          </a:p>
          <a:p>
            <a:pPr>
              <a:buNone/>
            </a:pPr>
            <a:endParaRPr lang="en-US" dirty="0"/>
          </a:p>
        </p:txBody>
      </p:sp>
      <p:pic>
        <p:nvPicPr>
          <p:cNvPr id="5" name="Picture 4"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p:cNvSpPr>
            <a:spLocks noGrp="1"/>
          </p:cNvSpPr>
          <p:nvPr>
            <p:ph sz="half" idx="1"/>
          </p:nvPr>
        </p:nvSpPr>
        <p:spPr>
          <a:xfrm>
            <a:off x="457200" y="1600200"/>
            <a:ext cx="7924800" cy="4525963"/>
          </a:xfrm>
        </p:spPr>
        <p:txBody>
          <a:bodyPr>
            <a:normAutofit/>
          </a:bodyPr>
          <a:lstStyle/>
          <a:p>
            <a:r>
              <a:rPr lang="en-US" dirty="0"/>
              <a:t>Advisor may limit number of draft reviews.  </a:t>
            </a:r>
          </a:p>
          <a:p>
            <a:r>
              <a:rPr lang="en-US" dirty="0"/>
              <a:t>You must submit drafts to the university approved similarity tool (</a:t>
            </a:r>
            <a:r>
              <a:rPr lang="en-US" dirty="0" err="1"/>
              <a:t>Vericite</a:t>
            </a:r>
            <a:r>
              <a:rPr lang="en-US" dirty="0"/>
              <a:t>) for review.</a:t>
            </a:r>
          </a:p>
          <a:p>
            <a:r>
              <a:rPr lang="en-US" dirty="0"/>
              <a:t>Papers with similarity above 10% are not accepted.</a:t>
            </a:r>
          </a:p>
          <a:p>
            <a:r>
              <a:rPr lang="en-US" dirty="0"/>
              <a:t>Capstone research papers must be in APA format.</a:t>
            </a:r>
          </a:p>
          <a:p>
            <a:r>
              <a:rPr lang="en-US" dirty="0"/>
              <a:t>Reviews by faculty review teams may require additional content and/or a presentation to be postponed.</a:t>
            </a:r>
          </a:p>
          <a:p>
            <a:endParaRPr lang="en-US" dirty="0"/>
          </a:p>
          <a:p>
            <a:endParaRPr lang="en-US" dirty="0"/>
          </a:p>
          <a:p>
            <a:endParaRPr lang="en-US" dirty="0"/>
          </a:p>
        </p:txBody>
      </p:sp>
      <p:sp>
        <p:nvSpPr>
          <p:cNvPr id="9"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itchFamily="18" charset="0"/>
                <a:cs typeface="Times New Roman" pitchFamily="18" charset="0"/>
              </a:rPr>
              <a:t>Additional Considerations</a:t>
            </a:r>
          </a:p>
        </p:txBody>
      </p:sp>
      <p:pic>
        <p:nvPicPr>
          <p:cNvPr id="10" name="Picture 9" descr="logo.gif"/>
          <p:cNvPicPr>
            <a:picLocks noChangeAspect="1"/>
          </p:cNvPicPr>
          <p:nvPr/>
        </p:nvPicPr>
        <p:blipFill>
          <a:blip r:embed="rId2"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2084417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p:cNvSpPr>
            <a:spLocks noGrp="1"/>
          </p:cNvSpPr>
          <p:nvPr>
            <p:ph sz="half" idx="1"/>
          </p:nvPr>
        </p:nvSpPr>
        <p:spPr>
          <a:xfrm>
            <a:off x="457200" y="1600200"/>
            <a:ext cx="5486400" cy="4525963"/>
          </a:xfrm>
        </p:spPr>
        <p:txBody>
          <a:bodyPr>
            <a:normAutofit/>
          </a:bodyPr>
          <a:lstStyle/>
          <a:p>
            <a:pPr lvl="0"/>
            <a:r>
              <a:rPr lang="en-US" u="sng" dirty="0">
                <a:hlinkClick r:id="rId2"/>
              </a:rPr>
              <a:t>Library</a:t>
            </a:r>
            <a:endParaRPr lang="en-US" dirty="0"/>
          </a:p>
          <a:p>
            <a:pPr lvl="0"/>
            <a:r>
              <a:rPr lang="en-US" u="sng" dirty="0">
                <a:hlinkClick r:id="rId3"/>
              </a:rPr>
              <a:t>Videos for Research in Library</a:t>
            </a:r>
            <a:endParaRPr lang="en-US" dirty="0"/>
          </a:p>
          <a:p>
            <a:pPr lvl="0"/>
            <a:r>
              <a:rPr lang="en-US" u="sng" dirty="0" err="1">
                <a:hlinkClick r:id="rId4"/>
              </a:rPr>
              <a:t>LibGuide</a:t>
            </a:r>
            <a:r>
              <a:rPr lang="en-US" u="sng" dirty="0">
                <a:hlinkClick r:id="rId4"/>
              </a:rPr>
              <a:t> on APA Style</a:t>
            </a:r>
            <a:endParaRPr lang="en-US" dirty="0"/>
          </a:p>
          <a:p>
            <a:pPr lvl="0"/>
            <a:r>
              <a:rPr lang="en-US" u="sng" dirty="0">
                <a:hlinkClick r:id="rId5"/>
              </a:rPr>
              <a:t>Connecting as a Distance Student</a:t>
            </a:r>
            <a:endParaRPr lang="en-US" dirty="0"/>
          </a:p>
          <a:p>
            <a:pPr lvl="0"/>
            <a:r>
              <a:rPr lang="en-US" u="sng" dirty="0">
                <a:hlinkClick r:id="rId6"/>
              </a:rPr>
              <a:t>Work with a research librarian</a:t>
            </a:r>
            <a:endParaRPr lang="en-US" dirty="0"/>
          </a:p>
          <a:p>
            <a:pPr lvl="0"/>
            <a:r>
              <a:rPr lang="en-US" u="sng" dirty="0">
                <a:hlinkClick r:id="rId7"/>
              </a:rPr>
              <a:t>How to write a paper</a:t>
            </a:r>
            <a:endParaRPr lang="en-US" dirty="0"/>
          </a:p>
          <a:p>
            <a:pPr lvl="0"/>
            <a:r>
              <a:rPr lang="en-US" u="sng" dirty="0">
                <a:hlinkClick r:id="rId8"/>
              </a:rPr>
              <a:t>Writing the Paper—support from the Writing Center for graduate students</a:t>
            </a:r>
            <a:endParaRPr lang="en-US" dirty="0"/>
          </a:p>
          <a:p>
            <a:endParaRPr lang="en-US" dirty="0"/>
          </a:p>
          <a:p>
            <a:endParaRPr lang="en-US" dirty="0"/>
          </a:p>
          <a:p>
            <a:endParaRPr lang="en-US" dirty="0"/>
          </a:p>
        </p:txBody>
      </p:sp>
      <p:sp>
        <p:nvSpPr>
          <p:cNvPr id="9"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itchFamily="18" charset="0"/>
                <a:cs typeface="Times New Roman" pitchFamily="18" charset="0"/>
              </a:rPr>
              <a:t>Additional Resources</a:t>
            </a:r>
          </a:p>
        </p:txBody>
      </p:sp>
      <p:pic>
        <p:nvPicPr>
          <p:cNvPr id="10" name="Picture 9" descr="logo.gif"/>
          <p:cNvPicPr>
            <a:picLocks noChangeAspect="1"/>
          </p:cNvPicPr>
          <p:nvPr/>
        </p:nvPicPr>
        <p:blipFill>
          <a:blip r:embed="rId9" cstate="print"/>
          <a:stretch>
            <a:fillRect/>
          </a:stretch>
        </p:blipFill>
        <p:spPr>
          <a:xfrm>
            <a:off x="7515225" y="6305550"/>
            <a:ext cx="1628775" cy="552450"/>
          </a:xfrm>
          <a:prstGeom prst="rect">
            <a:avLst/>
          </a:prstGeom>
        </p:spPr>
      </p:pic>
      <p:pic>
        <p:nvPicPr>
          <p:cNvPr id="5" name="Picture 4">
            <a:extLst>
              <a:ext uri="{FF2B5EF4-FFF2-40B4-BE49-F238E27FC236}">
                <a16:creationId xmlns:a16="http://schemas.microsoft.com/office/drawing/2014/main" id="{3E42AB6D-850B-4315-8D67-D0CD7A96650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21395854">
            <a:off x="5890648" y="2148453"/>
            <a:ext cx="3162300" cy="3162300"/>
          </a:xfrm>
          <a:prstGeom prst="rect">
            <a:avLst/>
          </a:prstGeom>
        </p:spPr>
      </p:pic>
    </p:spTree>
    <p:extLst>
      <p:ext uri="{BB962C8B-B14F-4D97-AF65-F5344CB8AC3E}">
        <p14:creationId xmlns:p14="http://schemas.microsoft.com/office/powerpoint/2010/main" val="347342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447800"/>
            <a:ext cx="5105399" cy="5410200"/>
          </a:xfrm>
          <a:prstGeom prst="rect">
            <a:avLst/>
          </a:prstGeom>
        </p:spPr>
      </p:pic>
      <p:sp>
        <p:nvSpPr>
          <p:cNvPr id="6" name="Content Placeholder 5"/>
          <p:cNvSpPr>
            <a:spLocks noGrp="1"/>
          </p:cNvSpPr>
          <p:nvPr>
            <p:ph sz="half" idx="1"/>
          </p:nvPr>
        </p:nvSpPr>
        <p:spPr>
          <a:xfrm>
            <a:off x="457200" y="1600200"/>
            <a:ext cx="4419600" cy="4525963"/>
          </a:xfrm>
        </p:spPr>
        <p:txBody>
          <a:bodyPr/>
          <a:lstStyle/>
          <a:p>
            <a:r>
              <a:rPr lang="en-US" dirty="0"/>
              <a:t>If you have any questions or concerns, please feel free to contact me.</a:t>
            </a:r>
          </a:p>
          <a:p>
            <a:endParaRPr lang="en-US" dirty="0"/>
          </a:p>
          <a:p>
            <a:r>
              <a:rPr lang="en-US" dirty="0"/>
              <a:t>Email: mccoey@lasalle.edu</a:t>
            </a:r>
          </a:p>
          <a:p>
            <a:r>
              <a:rPr lang="en-US" dirty="0"/>
              <a:t>Phone: 215-951-1136</a:t>
            </a:r>
          </a:p>
          <a:p>
            <a:endParaRPr lang="en-US" dirty="0"/>
          </a:p>
          <a:p>
            <a:endParaRPr lang="en-US" dirty="0"/>
          </a:p>
          <a:p>
            <a:endParaRPr lang="en-US" dirty="0"/>
          </a:p>
        </p:txBody>
      </p:sp>
      <p:sp>
        <p:nvSpPr>
          <p:cNvPr id="9"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itchFamily="18" charset="0"/>
                <a:cs typeface="Times New Roman" pitchFamily="18" charset="0"/>
              </a:rPr>
              <a:t>Additional Questions</a:t>
            </a:r>
          </a:p>
        </p:txBody>
      </p:sp>
      <p:pic>
        <p:nvPicPr>
          <p:cNvPr id="10" name="Picture 9" descr="logo.gif"/>
          <p:cNvPicPr>
            <a:picLocks noChangeAspect="1"/>
          </p:cNvPicPr>
          <p:nvPr/>
        </p:nvPicPr>
        <p:blipFill>
          <a:blip r:embed="rId3"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2376727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What is a capstone?</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fontScale="92500"/>
          </a:bodyPr>
          <a:lstStyle/>
          <a:p>
            <a:pPr>
              <a:buFont typeface="Wingdings" pitchFamily="2" charset="2"/>
              <a:buChar char="Ø"/>
            </a:pPr>
            <a:r>
              <a:rPr lang="en-US" sz="2600" dirty="0">
                <a:latin typeface="Times New Roman" pitchFamily="18" charset="0"/>
                <a:cs typeface="Times New Roman" pitchFamily="18" charset="0"/>
              </a:rPr>
              <a:t>Culminating experience for your curriculum.</a:t>
            </a:r>
          </a:p>
          <a:p>
            <a:pPr>
              <a:buNone/>
            </a:pPr>
            <a:endParaRPr lang="en-US" sz="2600" dirty="0">
              <a:latin typeface="Times New Roman" pitchFamily="18" charset="0"/>
              <a:cs typeface="Times New Roman" pitchFamily="18" charset="0"/>
            </a:endParaRPr>
          </a:p>
          <a:p>
            <a:pPr>
              <a:buFont typeface="Wingdings" pitchFamily="2" charset="2"/>
              <a:buChar char="Ø"/>
            </a:pPr>
            <a:r>
              <a:rPr lang="en-US" sz="2600" dirty="0">
                <a:latin typeface="Times New Roman" pitchFamily="18" charset="0"/>
                <a:cs typeface="Times New Roman" pitchFamily="18" charset="0"/>
              </a:rPr>
              <a:t>Provides an opportunity to demonstrate integration of academic studies with personal interests.</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a:latin typeface="Times New Roman" pitchFamily="18" charset="0"/>
                <a:cs typeface="Times New Roman" pitchFamily="18" charset="0"/>
              </a:rPr>
              <a:t>Opportunity to integrate your professional activities with your program by partnering with an outside organization.</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a:latin typeface="Times New Roman" pitchFamily="18" charset="0"/>
                <a:cs typeface="Times New Roman" pitchFamily="18" charset="0"/>
              </a:rPr>
              <a:t>Students may consider completing a capstone when they are within 9 credits of completing the program (this includes the capstone.)</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a:latin typeface="Times New Roman" pitchFamily="18" charset="0"/>
                <a:cs typeface="Times New Roman" pitchFamily="18" charset="0"/>
              </a:rPr>
              <a:t>Capstones are available during every semester.</a:t>
            </a:r>
          </a:p>
          <a:p>
            <a:pPr>
              <a:buFont typeface="Wingdings" pitchFamily="2" charset="2"/>
              <a:buChar char="Ø"/>
            </a:pPr>
            <a:endParaRPr lang="en-US" sz="2600" dirty="0">
              <a:latin typeface="Times New Roman" pitchFamily="18" charset="0"/>
              <a:cs typeface="Times New Roman" pitchFamily="18" charset="0"/>
            </a:endParaRPr>
          </a:p>
          <a:p>
            <a:pPr>
              <a:buNone/>
            </a:pPr>
            <a:endParaRPr lang="en-US" sz="26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extLst>
      <p:ext uri="{BB962C8B-B14F-4D97-AF65-F5344CB8AC3E}">
        <p14:creationId xmlns:p14="http://schemas.microsoft.com/office/powerpoint/2010/main" val="53204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Pre-Capstone Requirements</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a:bodyPr>
          <a:lstStyle/>
          <a:p>
            <a:pPr>
              <a:buFont typeface="Wingdings" pitchFamily="2" charset="2"/>
              <a:buChar char="Ø"/>
            </a:pPr>
            <a:r>
              <a:rPr lang="en-US" sz="2600" dirty="0">
                <a:latin typeface="Times New Roman" pitchFamily="18" charset="0"/>
                <a:cs typeface="Times New Roman" pitchFamily="18" charset="0"/>
              </a:rPr>
              <a:t>Students considering a capstone need to complete specific steps in the semester before the capstone begins.</a:t>
            </a:r>
          </a:p>
          <a:p>
            <a:pPr>
              <a:buFont typeface="Wingdings" pitchFamily="2" charset="2"/>
              <a:buChar char="Ø"/>
            </a:pPr>
            <a:r>
              <a:rPr lang="en-US" sz="2600" dirty="0">
                <a:latin typeface="Times New Roman" pitchFamily="18" charset="0"/>
                <a:cs typeface="Times New Roman" pitchFamily="18" charset="0"/>
              </a:rPr>
              <a:t>Students may complete the capstone individually or with a team of two.</a:t>
            </a:r>
          </a:p>
          <a:p>
            <a:pPr>
              <a:buFont typeface="Wingdings" pitchFamily="2" charset="2"/>
              <a:buChar char="Ø"/>
            </a:pPr>
            <a:r>
              <a:rPr lang="en-US" sz="2600" dirty="0">
                <a:latin typeface="Times New Roman" pitchFamily="18" charset="0"/>
                <a:cs typeface="Times New Roman" pitchFamily="18" charset="0"/>
              </a:rPr>
              <a:t>Information Technology students are encouraged to participate in a team capstone.</a:t>
            </a:r>
          </a:p>
          <a:p>
            <a:pPr>
              <a:buFont typeface="Wingdings" pitchFamily="2" charset="2"/>
              <a:buChar char="Ø"/>
            </a:pPr>
            <a:r>
              <a:rPr lang="en-US" sz="2600" dirty="0">
                <a:latin typeface="Times New Roman" pitchFamily="18" charset="0"/>
                <a:cs typeface="Times New Roman" pitchFamily="18" charset="0"/>
              </a:rPr>
              <a:t>Computer Information Science capstones often are a project implementation.</a:t>
            </a:r>
          </a:p>
          <a:p>
            <a:pPr>
              <a:buFont typeface="Wingdings" pitchFamily="2" charset="2"/>
              <a:buChar char="Ø"/>
            </a:pPr>
            <a:r>
              <a:rPr lang="en-US" sz="2600" dirty="0">
                <a:latin typeface="Times New Roman" pitchFamily="18" charset="0"/>
                <a:cs typeface="Times New Roman" pitchFamily="18" charset="0"/>
              </a:rPr>
              <a:t>Instructional Technology Management capstones implement a learning program.</a:t>
            </a:r>
          </a:p>
          <a:p>
            <a:pPr>
              <a:buFont typeface="Wingdings" pitchFamily="2" charset="2"/>
              <a:buChar char="Ø"/>
            </a:pPr>
            <a:endParaRPr lang="en-US" sz="2600" dirty="0">
              <a:latin typeface="Times New Roman" pitchFamily="18" charset="0"/>
              <a:cs typeface="Times New Roman" pitchFamily="18" charset="0"/>
            </a:endParaRPr>
          </a:p>
          <a:p>
            <a:pPr marL="0" indent="0">
              <a:buNone/>
            </a:pPr>
            <a:endParaRPr lang="en-US" sz="2600" dirty="0">
              <a:latin typeface="Times New Roman" pitchFamily="18" charset="0"/>
              <a:cs typeface="Times New Roman" pitchFamily="18" charset="0"/>
            </a:endParaRPr>
          </a:p>
          <a:p>
            <a:pPr marL="457200" lvl="1" indent="0">
              <a:buNone/>
            </a:pPr>
            <a:endParaRPr lang="en-US" sz="2200" dirty="0">
              <a:latin typeface="Times New Roman" pitchFamily="18" charset="0"/>
              <a:cs typeface="Times New Roman" pitchFamily="18" charset="0"/>
            </a:endParaRP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endParaRPr lang="en-US" sz="2600" dirty="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Pre-Capstone Requirements</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fontScale="92500" lnSpcReduction="20000"/>
          </a:bodyPr>
          <a:lstStyle/>
          <a:p>
            <a:pPr>
              <a:buFont typeface="Wingdings" pitchFamily="2" charset="2"/>
              <a:buChar char="Ø"/>
            </a:pPr>
            <a:r>
              <a:rPr lang="en-US" sz="2600" dirty="0">
                <a:latin typeface="Times New Roman" pitchFamily="18" charset="0"/>
                <a:cs typeface="Times New Roman" pitchFamily="18" charset="0"/>
              </a:rPr>
              <a:t> </a:t>
            </a:r>
            <a:r>
              <a:rPr lang="en-US" dirty="0">
                <a:latin typeface="Times New Roman" pitchFamily="18" charset="0"/>
                <a:cs typeface="Times New Roman" pitchFamily="18" charset="0"/>
              </a:rPr>
              <a:t>Students need to prepare a proposal for the experience.  The proposal includes </a:t>
            </a:r>
          </a:p>
          <a:p>
            <a:pPr lvl="1">
              <a:buFont typeface="Wingdings" pitchFamily="2" charset="2"/>
              <a:buChar char="Ø"/>
            </a:pPr>
            <a:r>
              <a:rPr lang="en-US" dirty="0">
                <a:latin typeface="Times New Roman" pitchFamily="18" charset="0"/>
                <a:cs typeface="Times New Roman" pitchFamily="18" charset="0"/>
              </a:rPr>
              <a:t>Capstone Proposal form</a:t>
            </a:r>
          </a:p>
          <a:p>
            <a:pPr lvl="1">
              <a:buFont typeface="Wingdings" pitchFamily="2" charset="2"/>
              <a:buChar char="Ø"/>
            </a:pPr>
            <a:r>
              <a:rPr lang="en-US" dirty="0">
                <a:latin typeface="Times New Roman" pitchFamily="18" charset="0"/>
                <a:cs typeface="Times New Roman" pitchFamily="18" charset="0"/>
              </a:rPr>
              <a:t>a description of the project/problem</a:t>
            </a:r>
          </a:p>
          <a:p>
            <a:pPr lvl="1">
              <a:buFont typeface="Wingdings" pitchFamily="2" charset="2"/>
              <a:buChar char="Ø"/>
            </a:pPr>
            <a:r>
              <a:rPr lang="en-US" dirty="0">
                <a:latin typeface="Times New Roman" pitchFamily="18" charset="0"/>
                <a:cs typeface="Times New Roman" pitchFamily="18" charset="0"/>
              </a:rPr>
              <a:t>a timeline for activities in the capstone semester;</a:t>
            </a:r>
          </a:p>
          <a:p>
            <a:pPr lvl="1">
              <a:buFont typeface="Wingdings" pitchFamily="2" charset="2"/>
              <a:buChar char="Ø"/>
            </a:pPr>
            <a:r>
              <a:rPr lang="en-US" dirty="0">
                <a:latin typeface="Times New Roman" pitchFamily="18" charset="0"/>
                <a:cs typeface="Times New Roman" pitchFamily="18" charset="0"/>
              </a:rPr>
              <a:t>current student resumes;</a:t>
            </a:r>
          </a:p>
          <a:p>
            <a:pPr lvl="1">
              <a:buFont typeface="Wingdings" pitchFamily="2" charset="2"/>
              <a:buChar char="Ø"/>
            </a:pPr>
            <a:r>
              <a:rPr lang="en-US" dirty="0">
                <a:latin typeface="Times New Roman" pitchFamily="18" charset="0"/>
                <a:cs typeface="Times New Roman" pitchFamily="18" charset="0"/>
              </a:rPr>
              <a:t>a signed plagiarism paper to document understanding of the academic integrity policy.</a:t>
            </a:r>
          </a:p>
          <a:p>
            <a:pPr>
              <a:buFont typeface="Wingdings" pitchFamily="2" charset="2"/>
              <a:buChar char="Ø"/>
            </a:pPr>
            <a:r>
              <a:rPr lang="en-US" dirty="0">
                <a:latin typeface="Times New Roman" pitchFamily="18" charset="0"/>
                <a:cs typeface="Times New Roman" pitchFamily="18" charset="0"/>
              </a:rPr>
              <a:t>If the project is a team, the team needs to be determined by the students prior to the capstone.</a:t>
            </a:r>
          </a:p>
          <a:p>
            <a:pPr>
              <a:buFont typeface="Wingdings" pitchFamily="2" charset="2"/>
              <a:buChar char="Ø"/>
            </a:pPr>
            <a:r>
              <a:rPr lang="en-US" dirty="0">
                <a:latin typeface="Times New Roman" pitchFamily="18" charset="0"/>
                <a:cs typeface="Times New Roman" pitchFamily="18" charset="0"/>
              </a:rPr>
              <a:t>Students need to ask a faculty member to serve as the capstone mentor. Depending on the number of students, for the semester, the advisor may be assigned.</a:t>
            </a:r>
          </a:p>
          <a:p>
            <a:pPr marL="0" indent="0">
              <a:buNone/>
            </a:pPr>
            <a:endParaRPr lang="en-US" sz="3200" b="1" dirty="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Student Responsibilities</a:t>
            </a: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fontScale="70000" lnSpcReduction="20000"/>
          </a:bodyPr>
          <a:lstStyle/>
          <a:p>
            <a:pPr>
              <a:buFont typeface="Wingdings" pitchFamily="2" charset="2"/>
              <a:buChar char="Ø"/>
            </a:pPr>
            <a:endParaRPr lang="en-US" dirty="0">
              <a:latin typeface="Times New Roman" pitchFamily="18" charset="0"/>
              <a:cs typeface="Times New Roman" pitchFamily="18" charset="0"/>
            </a:endParaRPr>
          </a:p>
          <a:p>
            <a:pPr>
              <a:buFont typeface="Wingdings" pitchFamily="2" charset="2"/>
              <a:buChar char="Ø"/>
            </a:pPr>
            <a:r>
              <a:rPr lang="en-US" dirty="0">
                <a:latin typeface="Times New Roman" pitchFamily="18" charset="0"/>
                <a:cs typeface="Times New Roman" pitchFamily="18" charset="0"/>
              </a:rPr>
              <a:t>Perform the research for your topic.</a:t>
            </a:r>
          </a:p>
          <a:p>
            <a:pPr>
              <a:buFont typeface="Wingdings" pitchFamily="2" charset="2"/>
              <a:buChar char="Ø"/>
            </a:pPr>
            <a:r>
              <a:rPr lang="en-US" dirty="0">
                <a:latin typeface="Times New Roman" pitchFamily="18" charset="0"/>
                <a:cs typeface="Times New Roman" pitchFamily="18" charset="0"/>
              </a:rPr>
              <a:t>Submit a bibliography to the advisor for review.</a:t>
            </a:r>
          </a:p>
          <a:p>
            <a:pPr>
              <a:buFont typeface="Wingdings" pitchFamily="2" charset="2"/>
              <a:buChar char="Ø"/>
            </a:pPr>
            <a:r>
              <a:rPr lang="en-US" dirty="0">
                <a:latin typeface="Times New Roman" pitchFamily="18" charset="0"/>
                <a:cs typeface="Times New Roman" pitchFamily="18" charset="0"/>
              </a:rPr>
              <a:t>Based on your research, you many need to narrow or expand the focus of your paper.  Use La Salle’s electronic library and consider asking the librarians for assistance on your research.</a:t>
            </a:r>
          </a:p>
          <a:p>
            <a:pPr>
              <a:buFont typeface="Wingdings" pitchFamily="2" charset="2"/>
              <a:buChar char="Ø"/>
            </a:pPr>
            <a:r>
              <a:rPr lang="en-US" dirty="0">
                <a:latin typeface="Times New Roman" pitchFamily="18" charset="0"/>
                <a:cs typeface="Times New Roman" pitchFamily="18" charset="0"/>
              </a:rPr>
              <a:t>Based on your research prepare an outline for your topic, share this with your advisor to be sure you are on the correct track.  If changes need to be made, work with your advisor to make those changes</a:t>
            </a:r>
          </a:p>
          <a:p>
            <a:pPr>
              <a:buFont typeface="Wingdings" pitchFamily="2" charset="2"/>
              <a:buChar char="Ø"/>
            </a:pPr>
            <a:r>
              <a:rPr lang="en-US" dirty="0">
                <a:latin typeface="Times New Roman" pitchFamily="18" charset="0"/>
                <a:cs typeface="Times New Roman" pitchFamily="18" charset="0"/>
              </a:rPr>
              <a:t>Begin to write the drafts of your paper.  The role of your advisor is to review drafts as they are completed.  The reviews need to have flow for the reader.  The advisor will provide comments back to you on suggestions and changes for the flow and content.</a:t>
            </a:r>
          </a:p>
          <a:p>
            <a:pPr>
              <a:buFont typeface="Wingdings" pitchFamily="2" charset="2"/>
              <a:buChar char="Ø"/>
            </a:pPr>
            <a:r>
              <a:rPr lang="en-US" dirty="0">
                <a:latin typeface="Times New Roman" pitchFamily="18" charset="0"/>
                <a:cs typeface="Times New Roman" pitchFamily="18" charset="0"/>
              </a:rPr>
              <a:t>The advisor is not the proof-reader.  If you are having trouble with the writing or the grammar, you are strongly encouraged to contact the writing center.  They can set up appointments to work with you .</a:t>
            </a:r>
          </a:p>
          <a:p>
            <a:pPr marL="0" indent="0">
              <a:buNone/>
            </a:pPr>
            <a:endParaRPr lang="en-US" dirty="0">
              <a:latin typeface="Times New Roman" pitchFamily="18" charset="0"/>
              <a:cs typeface="Times New Roman" pitchFamily="18" charset="0"/>
            </a:endParaRP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206371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Student Responsibilities</a:t>
            </a: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a:bodyPr>
          <a:lstStyle/>
          <a:p>
            <a:pPr>
              <a:buFont typeface="Wingdings" pitchFamily="2" charset="2"/>
              <a:buChar char="Ø"/>
            </a:pPr>
            <a:r>
              <a:rPr lang="en-US" sz="2200" dirty="0">
                <a:latin typeface="Times New Roman" pitchFamily="18" charset="0"/>
                <a:cs typeface="Times New Roman" pitchFamily="18" charset="0"/>
              </a:rPr>
              <a:t>Once the final report is ready for review, the advisor will send it to the Program director for submission to the review team.  </a:t>
            </a:r>
          </a:p>
          <a:p>
            <a:pPr>
              <a:buFont typeface="Wingdings" pitchFamily="2" charset="2"/>
              <a:buChar char="Ø"/>
            </a:pPr>
            <a:r>
              <a:rPr lang="en-US" sz="2200" dirty="0">
                <a:latin typeface="Times New Roman" pitchFamily="18" charset="0"/>
                <a:cs typeface="Times New Roman" pitchFamily="18" charset="0"/>
              </a:rPr>
              <a:t>The presentation will be scheduled at that time, but the review team needs to have at least 2 weeks for their review.  If the review team finds a major issue with the submission, they may ask for the presentation to be postponed until the issue(s) are addressed.</a:t>
            </a:r>
          </a:p>
          <a:p>
            <a:pPr>
              <a:buFont typeface="Wingdings" pitchFamily="2" charset="2"/>
              <a:buChar char="Ø"/>
            </a:pPr>
            <a:r>
              <a:rPr lang="en-US" sz="2200" dirty="0">
                <a:latin typeface="Times New Roman" pitchFamily="18" charset="0"/>
                <a:cs typeface="Times New Roman" pitchFamily="18" charset="0"/>
              </a:rPr>
              <a:t>The student is responsible for responding and communicating with the faculty advisor based on the timeline and email communications.</a:t>
            </a:r>
          </a:p>
          <a:p>
            <a:pPr>
              <a:buFont typeface="Wingdings" pitchFamily="2" charset="2"/>
              <a:buChar char="Ø"/>
            </a:pPr>
            <a:r>
              <a:rPr lang="en-US" sz="2200" dirty="0">
                <a:latin typeface="Times New Roman" pitchFamily="18" charset="0"/>
                <a:cs typeface="Times New Roman" pitchFamily="18" charset="0"/>
              </a:rPr>
              <a:t>The student will be evaluated by the faculty advisor based on the project submission, the presentation and the communication with the advisor.  The advisor will receive comments from the review team that may be used as part of the assessment.</a:t>
            </a:r>
          </a:p>
          <a:p>
            <a:pPr>
              <a:buFont typeface="Wingdings" pitchFamily="2" charset="2"/>
              <a:buChar char="Ø"/>
            </a:pPr>
            <a:r>
              <a:rPr lang="en-US" sz="2200" dirty="0">
                <a:latin typeface="Times New Roman" pitchFamily="18" charset="0"/>
                <a:cs typeface="Times New Roman" pitchFamily="18" charset="0"/>
              </a:rPr>
              <a:t>If the advisor believes the project needs an objective independent review the review team may be asked to provide that review.</a:t>
            </a:r>
          </a:p>
          <a:p>
            <a:pPr>
              <a:buFont typeface="Wingdings" pitchFamily="2" charset="2"/>
              <a:buChar char="Ø"/>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142806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Faculty Advisor Responsibilities</a:t>
            </a: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fontScale="92500" lnSpcReduction="20000"/>
          </a:bodyPr>
          <a:lstStyle/>
          <a:p>
            <a:pPr lvl="0"/>
            <a:r>
              <a:rPr lang="en-US" dirty="0"/>
              <a:t>Review student references to be sure there is an adequate mix of acceptable peer-reviewed sources;</a:t>
            </a:r>
          </a:p>
          <a:p>
            <a:pPr lvl="0"/>
            <a:r>
              <a:rPr lang="en-US" dirty="0"/>
              <a:t>Guide the student on the scope of the project and intervene if the project is too broad;</a:t>
            </a:r>
          </a:p>
          <a:p>
            <a:pPr lvl="0"/>
            <a:r>
              <a:rPr lang="en-US" dirty="0"/>
              <a:t>Review the student’s submissions to be sure the submissions are coherent and address specific issues raised in faculty comments.</a:t>
            </a:r>
          </a:p>
          <a:p>
            <a:pPr lvl="0"/>
            <a:r>
              <a:rPr lang="en-US" dirty="0"/>
              <a:t>Provide adequate feedback on submissions.</a:t>
            </a:r>
          </a:p>
          <a:p>
            <a:pPr marL="0" indent="0">
              <a:buNone/>
            </a:pPr>
            <a:r>
              <a:rPr lang="en-US" dirty="0"/>
              <a:t>You are </a:t>
            </a:r>
            <a:r>
              <a:rPr lang="en-US" b="1" i="1" dirty="0"/>
              <a:t>not</a:t>
            </a:r>
            <a:r>
              <a:rPr lang="en-US" dirty="0"/>
              <a:t> expected </a:t>
            </a:r>
          </a:p>
          <a:p>
            <a:pPr lvl="0"/>
            <a:r>
              <a:rPr lang="en-US" dirty="0"/>
              <a:t>To provide an outline for the paper, however faculty input will produce a more coherent project;</a:t>
            </a:r>
          </a:p>
          <a:p>
            <a:pPr lvl="0"/>
            <a:r>
              <a:rPr lang="en-US" dirty="0"/>
              <a:t>Be the proof-reader for this paper.  </a:t>
            </a:r>
          </a:p>
          <a:p>
            <a:pPr>
              <a:buFont typeface="Wingdings" pitchFamily="2" charset="2"/>
              <a:buChar char="Ø"/>
            </a:pPr>
            <a:endParaRPr lang="en-US" dirty="0">
              <a:latin typeface="Times New Roman" pitchFamily="18" charset="0"/>
              <a:cs typeface="Times New Roman" pitchFamily="18" charset="0"/>
            </a:endParaRP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Faculty Advisor Responsibilities</a:t>
            </a: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a:bodyPr>
          <a:lstStyle/>
          <a:p>
            <a:pPr lvl="0"/>
            <a:r>
              <a:rPr lang="en-US" sz="2400" dirty="0"/>
              <a:t>Faculty advisor will decide if the submission is ready for the review team.</a:t>
            </a:r>
          </a:p>
          <a:p>
            <a:pPr lvl="0"/>
            <a:r>
              <a:rPr lang="en-US" sz="2400" dirty="0"/>
              <a:t>Faculty advisor may ask for assistance from the review team if there is a question regarding the content.</a:t>
            </a:r>
          </a:p>
          <a:p>
            <a:pPr lvl="0"/>
            <a:r>
              <a:rPr lang="en-US" sz="2400" dirty="0"/>
              <a:t>The faculty advisor is responsible for communicating with the student, but the student needs to keep the advisor updated on the progress and/or problems that arise.</a:t>
            </a:r>
          </a:p>
          <a:p>
            <a:pPr lvl="0"/>
            <a:r>
              <a:rPr lang="en-US" sz="2400" dirty="0"/>
              <a:t>The faculty advisor will provide the final assessment for the project.</a:t>
            </a:r>
          </a:p>
          <a:p>
            <a:pPr marL="0" lvl="0" indent="0">
              <a:buNone/>
            </a:pPr>
            <a:endParaRPr lang="en-US" sz="2400" dirty="0"/>
          </a:p>
          <a:p>
            <a:pPr>
              <a:buFont typeface="Wingdings" pitchFamily="2" charset="2"/>
              <a:buChar char="Ø"/>
            </a:pPr>
            <a:endParaRPr lang="en-US" dirty="0">
              <a:latin typeface="Times New Roman" pitchFamily="18" charset="0"/>
              <a:cs typeface="Times New Roman" pitchFamily="18" charset="0"/>
            </a:endParaRP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382988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a:solidFill>
                  <a:schemeClr val="bg1"/>
                </a:solidFill>
                <a:latin typeface="Times New Roman" pitchFamily="18" charset="0"/>
                <a:cs typeface="Times New Roman" pitchFamily="18" charset="0"/>
              </a:rPr>
              <a:t>Director Responsibilities</a:t>
            </a: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fontScale="77500" lnSpcReduction="20000"/>
          </a:bodyPr>
          <a:lstStyle/>
          <a:p>
            <a:pPr>
              <a:buFont typeface="Wingdings" pitchFamily="2" charset="2"/>
              <a:buChar char="Ø"/>
            </a:pPr>
            <a:endParaRPr lang="en-US" dirty="0">
              <a:latin typeface="Times New Roman" pitchFamily="18" charset="0"/>
              <a:cs typeface="Times New Roman" pitchFamily="18" charset="0"/>
            </a:endParaRPr>
          </a:p>
          <a:p>
            <a:pPr>
              <a:buFont typeface="Wingdings" pitchFamily="2" charset="2"/>
              <a:buChar char="Ø"/>
            </a:pPr>
            <a:r>
              <a:rPr lang="en-US" dirty="0">
                <a:latin typeface="Times New Roman" pitchFamily="18" charset="0"/>
                <a:cs typeface="Times New Roman" pitchFamily="18" charset="0"/>
              </a:rPr>
              <a:t>Submit all proposals to program faculty for review and comment.</a:t>
            </a:r>
          </a:p>
          <a:p>
            <a:pPr>
              <a:buFont typeface="Wingdings" pitchFamily="2" charset="2"/>
              <a:buChar char="Ø"/>
            </a:pPr>
            <a:r>
              <a:rPr lang="en-US" dirty="0">
                <a:latin typeface="Times New Roman" pitchFamily="18" charset="0"/>
                <a:cs typeface="Times New Roman" pitchFamily="18" charset="0"/>
              </a:rPr>
              <a:t>Register students for the capstone course once the proposal is submitted for review.</a:t>
            </a:r>
          </a:p>
          <a:p>
            <a:pPr>
              <a:buFont typeface="Wingdings" pitchFamily="2" charset="2"/>
              <a:buChar char="Ø"/>
            </a:pPr>
            <a:r>
              <a:rPr lang="en-US" dirty="0">
                <a:latin typeface="Times New Roman" pitchFamily="18" charset="0"/>
                <a:cs typeface="Times New Roman" pitchFamily="18" charset="0"/>
              </a:rPr>
              <a:t>Determine a team of faculty reviewers for each capstone. </a:t>
            </a:r>
          </a:p>
          <a:p>
            <a:pPr>
              <a:buFont typeface="Wingdings" pitchFamily="2" charset="2"/>
              <a:buChar char="Ø"/>
            </a:pPr>
            <a:r>
              <a:rPr lang="en-US" dirty="0">
                <a:latin typeface="Times New Roman" pitchFamily="18" charset="0"/>
                <a:cs typeface="Times New Roman" pitchFamily="18" charset="0"/>
              </a:rPr>
              <a:t>Review all student submissions</a:t>
            </a:r>
          </a:p>
          <a:p>
            <a:pPr>
              <a:buFont typeface="Wingdings" pitchFamily="2" charset="2"/>
              <a:buChar char="Ø"/>
            </a:pPr>
            <a:r>
              <a:rPr lang="en-US" dirty="0">
                <a:latin typeface="Times New Roman" pitchFamily="18" charset="0"/>
                <a:cs typeface="Times New Roman" pitchFamily="18" charset="0"/>
              </a:rPr>
              <a:t>Notify student(s) and faculty mentor of review team.</a:t>
            </a:r>
          </a:p>
          <a:p>
            <a:pPr>
              <a:buFont typeface="Wingdings" pitchFamily="2" charset="2"/>
              <a:buChar char="Ø"/>
            </a:pPr>
            <a:r>
              <a:rPr lang="en-US" dirty="0">
                <a:latin typeface="Times New Roman" pitchFamily="18" charset="0"/>
                <a:cs typeface="Times New Roman" pitchFamily="18" charset="0"/>
              </a:rPr>
              <a:t>Provide drafts of proposal to review team once draft is approved by faculty mentor.</a:t>
            </a:r>
          </a:p>
          <a:p>
            <a:pPr>
              <a:buFont typeface="Wingdings" pitchFamily="2" charset="2"/>
              <a:buChar char="Ø"/>
            </a:pPr>
            <a:r>
              <a:rPr lang="en-US" dirty="0">
                <a:latin typeface="Times New Roman" pitchFamily="18" charset="0"/>
                <a:cs typeface="Times New Roman" pitchFamily="18" charset="0"/>
              </a:rPr>
              <a:t>Schedule capstone presentation at end of semester.</a:t>
            </a:r>
          </a:p>
          <a:p>
            <a:pPr>
              <a:buFont typeface="Wingdings" pitchFamily="2" charset="2"/>
              <a:buChar char="Ø"/>
            </a:pPr>
            <a:r>
              <a:rPr lang="en-US" dirty="0">
                <a:latin typeface="Times New Roman" pitchFamily="18" charset="0"/>
                <a:cs typeface="Times New Roman" pitchFamily="18" charset="0"/>
              </a:rPr>
              <a:t>Receive final copy of capstone submission after faculty mentor approves all changes.</a:t>
            </a:r>
          </a:p>
          <a:p>
            <a:pPr>
              <a:buFont typeface="Wingdings" pitchFamily="2" charset="2"/>
              <a:buChar char="Ø"/>
            </a:pPr>
            <a:r>
              <a:rPr lang="en-US" dirty="0">
                <a:latin typeface="Times New Roman" pitchFamily="18" charset="0"/>
                <a:cs typeface="Times New Roman" pitchFamily="18" charset="0"/>
              </a:rPr>
              <a:t>Submit student final grade for capstone as reported by faculty mentor.</a:t>
            </a: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33093123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1.8|1.2|0.8|1.8|30.8"/>
</p:tagLst>
</file>

<file path=ppt/tags/tag2.xml><?xml version="1.0" encoding="utf-8"?>
<p:tagLst xmlns:a="http://schemas.openxmlformats.org/drawingml/2006/main" xmlns:r="http://schemas.openxmlformats.org/officeDocument/2006/relationships" xmlns:p="http://schemas.openxmlformats.org/presentationml/2006/main">
  <p:tag name="TIMING" val="|0.9|1.8|1.2|0.8|1.8|30.8"/>
</p:tagLst>
</file>

<file path=ppt/tags/tag3.xml><?xml version="1.0" encoding="utf-8"?>
<p:tagLst xmlns:a="http://schemas.openxmlformats.org/drawingml/2006/main" xmlns:r="http://schemas.openxmlformats.org/officeDocument/2006/relationships" xmlns:p="http://schemas.openxmlformats.org/presentationml/2006/main">
  <p:tag name="TIMING" val="|0.9|1.8|1.2|0.8|1.8|30.8"/>
</p:tagLst>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12008</TotalTime>
  <Words>1346</Words>
  <Application>Microsoft Office PowerPoint</Application>
  <PresentationFormat>On-screen Show (4:3)</PresentationFormat>
  <Paragraphs>109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PowerPoint Presentation</vt:lpstr>
      <vt:lpstr>What is a capstone?</vt:lpstr>
      <vt:lpstr>Pre-Capstone Requirements</vt:lpstr>
      <vt:lpstr>Pre-Capstone Requirements</vt:lpstr>
      <vt:lpstr>Student Responsibilities</vt:lpstr>
      <vt:lpstr>Student Responsibilities</vt:lpstr>
      <vt:lpstr>Faculty Advisor Responsibilities</vt:lpstr>
      <vt:lpstr>Faculty Advisor Responsibilities</vt:lpstr>
      <vt:lpstr>Director Responsibilities</vt:lpstr>
      <vt:lpstr>Things to Consider</vt:lpstr>
      <vt:lpstr>Completing the Capstone</vt:lpstr>
      <vt:lpstr>PowerPoint Presentation</vt:lpstr>
      <vt:lpstr>PowerPoint Presentation</vt:lpstr>
      <vt:lpstr>PowerPoint Presentation</vt:lpstr>
    </vt:vector>
  </TitlesOfParts>
  <Company>La Salle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Salle University’s Part-Time MBA Program</dc:title>
  <dc:creator>Denise</dc:creator>
  <cp:lastModifiedBy>Margaret McCoey</cp:lastModifiedBy>
  <cp:revision>267</cp:revision>
  <dcterms:created xsi:type="dcterms:W3CDTF">2009-02-23T21:30:03Z</dcterms:created>
  <dcterms:modified xsi:type="dcterms:W3CDTF">2019-03-27T20:26:31Z</dcterms:modified>
</cp:coreProperties>
</file>